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2" r:id="rId2"/>
    <p:sldId id="285" r:id="rId3"/>
    <p:sldId id="274" r:id="rId4"/>
    <p:sldId id="275" r:id="rId5"/>
    <p:sldId id="281" r:id="rId6"/>
    <p:sldId id="280" r:id="rId7"/>
    <p:sldId id="283" r:id="rId8"/>
    <p:sldId id="284" r:id="rId9"/>
    <p:sldId id="286" r:id="rId10"/>
    <p:sldId id="282" r:id="rId11"/>
    <p:sldId id="288" r:id="rId12"/>
    <p:sldId id="289" r:id="rId13"/>
  </p:sldIdLst>
  <p:sldSz cx="9144000" cy="6858000" type="screen4x3"/>
  <p:notesSz cx="6797675" cy="98726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5C3"/>
    <a:srgbClr val="9EE78C"/>
    <a:srgbClr val="1505BF"/>
    <a:srgbClr val="FF6600"/>
    <a:srgbClr val="00CF2E"/>
    <a:srgbClr val="707072"/>
    <a:srgbClr val="B4B4B4"/>
    <a:srgbClr val="FD9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7" autoAdjust="0"/>
    <p:restoredTop sz="88099" autoAdjust="0"/>
  </p:normalViewPr>
  <p:slideViewPr>
    <p:cSldViewPr snapToGrid="0">
      <p:cViewPr varScale="1">
        <p:scale>
          <a:sx n="117" d="100"/>
          <a:sy n="117" d="100"/>
        </p:scale>
        <p:origin x="-142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66" cy="4943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320" y="0"/>
            <a:ext cx="2945766" cy="4943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6731D-36D7-6443-8A40-807995AC003F}" type="datetimeFigureOut">
              <a:rPr lang="de-DE" smtClean="0"/>
              <a:pPr/>
              <a:t>15.11.2021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6740"/>
            <a:ext cx="2945766" cy="4943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320" y="9376740"/>
            <a:ext cx="2945766" cy="4943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54DE4-62EF-F445-B099-BB35BA75EF3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599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66" cy="4943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320" y="0"/>
            <a:ext cx="2945766" cy="4943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8A7F5-6FEA-A046-8ECE-350DE582F2E1}" type="datetimeFigureOut">
              <a:rPr lang="de-DE" smtClean="0"/>
              <a:pPr/>
              <a:t>15.11.2021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404" y="4689160"/>
            <a:ext cx="5436868" cy="4442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6740"/>
            <a:ext cx="2945766" cy="4943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320" y="9376740"/>
            <a:ext cx="2945766" cy="4943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B5DBB-5220-FD43-B717-8FFEE779BDD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0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39B50-72E7-43B5-A315-9D8A64DE50F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616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124274" y="750734"/>
            <a:ext cx="2549128" cy="370224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 altLang="de-DE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7" y="4689515"/>
            <a:ext cx="5431846" cy="443584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S. Hellweg-Volk; 27.11.2016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EE4E19-C0F6-49F3-9F45-3F53B2A15D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830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hintergrund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996" y="154940"/>
            <a:ext cx="8985504" cy="10363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PC-Praxis.pptx" TargetMode="External"/><Relationship Id="rId13" Type="http://schemas.openxmlformats.org/officeDocument/2006/relationships/image" Target="../media/image9.jpeg"/><Relationship Id="rId3" Type="http://schemas.openxmlformats.org/officeDocument/2006/relationships/hyperlink" Target="Technik.pptx" TargetMode="External"/><Relationship Id="rId7" Type="http://schemas.openxmlformats.org/officeDocument/2006/relationships/hyperlink" Target="Kochen.pptx" TargetMode="External"/><Relationship Id="rId12" Type="http://schemas.openxmlformats.org/officeDocument/2006/relationships/hyperlink" Target="Fundament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Jahresarbeit.pptx" TargetMode="External"/><Relationship Id="rId11" Type="http://schemas.openxmlformats.org/officeDocument/2006/relationships/hyperlink" Target="Experimente.pptx" TargetMode="External"/><Relationship Id="rId5" Type="http://schemas.openxmlformats.org/officeDocument/2006/relationships/hyperlink" Target="Musik%20-%20Trommeln.pptx" TargetMode="External"/><Relationship Id="rId10" Type="http://schemas.openxmlformats.org/officeDocument/2006/relationships/hyperlink" Target="Spiele%20miteinander.pptx" TargetMode="External"/><Relationship Id="rId4" Type="http://schemas.openxmlformats.org/officeDocument/2006/relationships/hyperlink" Target="Lesen.pptx" TargetMode="External"/><Relationship Id="rId9" Type="http://schemas.openxmlformats.org/officeDocument/2006/relationships/hyperlink" Target="Pr&#228;sentieren.pptx" TargetMode="External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6405" y="1453240"/>
            <a:ext cx="8809913" cy="417037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</p:spPr>
        <p:txBody>
          <a:bodyPr wrap="square" rtlCol="0" anchor="t">
            <a:spAutoFit/>
          </a:bodyPr>
          <a:lstStyle/>
          <a:p>
            <a:pPr algn="ctr">
              <a:lnSpc>
                <a:spcPts val="1600"/>
              </a:lnSpc>
              <a:spcAft>
                <a:spcPts val="0"/>
              </a:spcAft>
            </a:pPr>
            <a:r>
              <a:rPr lang="de-DE" sz="2000" b="1" dirty="0" smtClean="0">
                <a:solidFill>
                  <a:srgbClr val="1825C3"/>
                </a:solidFill>
                <a:latin typeface="Arial" pitchFamily="34" charset="0"/>
                <a:cs typeface="Arial" pitchFamily="34" charset="0"/>
              </a:rPr>
              <a:t>Willkommen zum Informationsabend „Schulanfang“</a:t>
            </a:r>
          </a:p>
          <a:p>
            <a:pPr>
              <a:lnSpc>
                <a:spcPts val="1600"/>
              </a:lnSpc>
              <a:spcAft>
                <a:spcPts val="0"/>
              </a:spcAft>
            </a:pPr>
            <a:endParaRPr lang="de-DE" sz="2000" dirty="0">
              <a:solidFill>
                <a:srgbClr val="1825C3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600"/>
              </a:lnSpc>
              <a:spcAft>
                <a:spcPts val="0"/>
              </a:spcAft>
            </a:pPr>
            <a:r>
              <a:rPr lang="de-DE" sz="2000" dirty="0" smtClean="0">
                <a:solidFill>
                  <a:srgbClr val="1825C3"/>
                </a:solidFill>
                <a:latin typeface="Arial" pitchFamily="34" charset="0"/>
                <a:cs typeface="Arial" pitchFamily="34" charset="0"/>
              </a:rPr>
              <a:t>      in der Grundschule Berg</a:t>
            </a:r>
          </a:p>
          <a:p>
            <a:pPr algn="ctr">
              <a:lnSpc>
                <a:spcPts val="1600"/>
              </a:lnSpc>
              <a:spcAft>
                <a:spcPts val="0"/>
              </a:spcAft>
            </a:pPr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600"/>
              </a:lnSpc>
              <a:spcAft>
                <a:spcPts val="0"/>
              </a:spcAft>
            </a:pPr>
            <a:endParaRPr lang="de-DE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ctr">
              <a:lnSpc>
                <a:spcPts val="16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Begrüßung durch die Rektorin Frau Hellweg-Volk</a:t>
            </a:r>
          </a:p>
          <a:p>
            <a:pPr marL="171450" indent="-171450" algn="ctr">
              <a:lnSpc>
                <a:spcPts val="1600"/>
              </a:lnSpc>
              <a:spcAft>
                <a:spcPts val="0"/>
              </a:spcAft>
              <a:buFont typeface="Wingdings" pitchFamily="2" charset="2"/>
              <a:buChar char="Ø"/>
            </a:pPr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ctr">
              <a:lnSpc>
                <a:spcPts val="16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Allgemeine Informationen zur Schule 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(Frau Volk)</a:t>
            </a:r>
          </a:p>
          <a:p>
            <a:pPr marL="171450" indent="-171450" algn="ctr">
              <a:lnSpc>
                <a:spcPts val="1600"/>
              </a:lnSpc>
              <a:spcAft>
                <a:spcPts val="0"/>
              </a:spcAft>
              <a:buFont typeface="Wingdings" pitchFamily="2" charset="2"/>
              <a:buChar char="Ø"/>
            </a:pPr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ctr">
              <a:lnSpc>
                <a:spcPts val="16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Ablauf der Kooperation Schule-Kindergarten 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(Herr Holzmann/Kindergarten Sankt 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Konrad)</a:t>
            </a:r>
          </a:p>
          <a:p>
            <a:pPr marL="171450" indent="-171450" algn="ctr">
              <a:lnSpc>
                <a:spcPts val="1600"/>
              </a:lnSpc>
              <a:spcAft>
                <a:spcPts val="0"/>
              </a:spcAft>
              <a:buFont typeface="Wingdings" pitchFamily="2" charset="2"/>
              <a:buChar char="Ø"/>
            </a:pPr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ctr">
              <a:lnSpc>
                <a:spcPts val="16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Informationen zur Beurteilung der Schulfähigkeit 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(Kooperationslehrerinnen)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Fragerunde </a:t>
            </a:r>
          </a:p>
          <a:p>
            <a:pPr marL="171450" indent="-171450" algn="ctr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endParaRPr lang="de-DE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ctr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ußzeilenplatzhalter 4"/>
          <p:cNvSpPr txBox="1">
            <a:spLocks/>
          </p:cNvSpPr>
          <p:nvPr/>
        </p:nvSpPr>
        <p:spPr>
          <a:xfrm>
            <a:off x="33240" y="6588173"/>
            <a:ext cx="4809186" cy="36512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sz="1000" dirty="0" smtClean="0"/>
              <a:t>S. Hellweg-Volk;11/2021</a:t>
            </a:r>
            <a:endParaRPr lang="de-DE" sz="1000" dirty="0"/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>
          <a:xfrm>
            <a:off x="8769513" y="6575292"/>
            <a:ext cx="44002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2EE4E19-C0F6-49F3-9F45-3F53B2A15D2C}" type="slidenum">
              <a:rPr lang="de-DE" sz="1200" smtClean="0"/>
              <a:pPr/>
              <a:t>1</a:t>
            </a:fld>
            <a:endParaRPr lang="de-DE" sz="1200" dirty="0"/>
          </a:p>
        </p:txBody>
      </p:sp>
      <p:pic>
        <p:nvPicPr>
          <p:cNvPr id="2050" name="Picture 2" descr="C:\Users\User\AppData\Local\Microsoft\Windows\INetCache\IE\A3AM6AMV\Willkomm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005" y="5059565"/>
            <a:ext cx="2122714" cy="151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 flipH="1">
            <a:off x="293914" y="1151164"/>
            <a:ext cx="8502354" cy="46063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Oktober 2021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Besuche der Kooperationslehrer/innen in den Kindergärten; Kennenlernen der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Vorschulkinder; Austausch mit den Erzieherinnen;  Elterngespräche;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nnerhalb der Kooperation werden auch Rückstellung und vorzeitige Einschulung von Kindern  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besprochen und der Schulleitung zur Genehmigung vorgelegt.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Januar 2022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3 Besuche der Vorschulkinder in der Schule; Möglichkeit der Eltern zum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Gespräch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Besichtigung der Klassenzimmer;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Einladung zur Schulanmeldung mit Anmeldeformular und Datenschutzformular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Februar, 15.02.22:  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Schulanmeldenachmittag 14.00 Uhr – 16.00 Uhr in der Schule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  2022:               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 der zukünftigen Klassenlehrer/innen an die Vorschulkinder mit Materialliste und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Einladung zur Einschulungsfeier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  </a:t>
            </a: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„Unterrichts-“Nachmittag der Vorschulkinder 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Schule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einer 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Betreuungsmöglichkeit 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ersten Schulwoche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September,14.09.22:  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Elternabend für die Eltern der Schulanfänger </a:t>
            </a: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17.09.22:   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Einschulungsfeier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b="1" dirty="0" smtClean="0">
                <a:solidFill>
                  <a:srgbClr val="1505BF"/>
                </a:solidFill>
                <a:latin typeface="Comic Sans MS" pitchFamily="66" charset="0"/>
                <a:cs typeface="Arial" panose="020B0604020202020204" pitchFamily="34" charset="0"/>
              </a:rPr>
              <a:t>WILLKOMMEN IN DER SCHULE! </a:t>
            </a:r>
          </a:p>
        </p:txBody>
      </p:sp>
      <p:pic>
        <p:nvPicPr>
          <p:cNvPr id="1026" name="Picture 2" descr="C:\Users\oem\AppData\Local\Microsoft\Windows\Temporary Internet Files\Content.IE5\I85T6SUE\1280603376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221" y="5927272"/>
            <a:ext cx="943349" cy="65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051721" y="414042"/>
            <a:ext cx="4666850" cy="2795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600" b="1" dirty="0">
                <a:solidFill>
                  <a:srgbClr val="595959"/>
                </a:solidFill>
                <a:latin typeface="Arial"/>
                <a:cs typeface="Arial"/>
              </a:rPr>
              <a:t>Jahresplanung </a:t>
            </a:r>
            <a:r>
              <a:rPr lang="de-DE" sz="1600" b="1" dirty="0" smtClean="0">
                <a:solidFill>
                  <a:srgbClr val="595959"/>
                </a:solidFill>
                <a:latin typeface="Arial"/>
                <a:cs typeface="Arial"/>
              </a:rPr>
              <a:t>Kooperation</a:t>
            </a:r>
            <a:endParaRPr lang="de-DE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Fußzeilenplatzhalter 4"/>
          <p:cNvSpPr txBox="1">
            <a:spLocks/>
          </p:cNvSpPr>
          <p:nvPr/>
        </p:nvSpPr>
        <p:spPr>
          <a:xfrm>
            <a:off x="33240" y="6588173"/>
            <a:ext cx="4809186" cy="36512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sz="1000" dirty="0" smtClean="0"/>
              <a:t>S. Hellweg-Volk; 11/2021</a:t>
            </a:r>
            <a:endParaRPr lang="de-DE" sz="1000" dirty="0"/>
          </a:p>
        </p:txBody>
      </p:sp>
      <p:sp>
        <p:nvSpPr>
          <p:cNvPr id="9" name="Foliennummernplatzhalter 5"/>
          <p:cNvSpPr txBox="1">
            <a:spLocks/>
          </p:cNvSpPr>
          <p:nvPr/>
        </p:nvSpPr>
        <p:spPr>
          <a:xfrm>
            <a:off x="8769513" y="6575292"/>
            <a:ext cx="44002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2EE4E19-C0F6-49F3-9F45-3F53B2A15D2C}" type="slidenum">
              <a:rPr lang="de-DE" sz="1200" smtClean="0"/>
              <a:pPr/>
              <a:t>10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741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720725" y="503238"/>
            <a:ext cx="7572375" cy="858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 hangingPunct="1">
              <a:buSzPct val="100000"/>
            </a:pPr>
            <a:r>
              <a:rPr lang="de-DE" altLang="de-DE" sz="2400" u="sng" dirty="0" smtClean="0">
                <a:solidFill>
                  <a:srgbClr val="000000"/>
                </a:solidFill>
                <a:latin typeface="Calibri" pitchFamily="32" charset="0"/>
                <a:cs typeface="Arial Unicode MS" charset="0"/>
              </a:rPr>
              <a:t> </a:t>
            </a:r>
          </a:p>
          <a:p>
            <a:pPr algn="ctr" eaLnBrk="1" hangingPunct="1">
              <a:buSzPct val="100000"/>
            </a:pPr>
            <a:endParaRPr lang="de-DE" altLang="de-DE" sz="2400" u="sng" dirty="0">
              <a:solidFill>
                <a:srgbClr val="000000"/>
              </a:solidFill>
              <a:latin typeface="Calibri" pitchFamily="32" charset="0"/>
              <a:cs typeface="Arial Unicode MS" charset="0"/>
            </a:endParaRPr>
          </a:p>
          <a:p>
            <a:pPr algn="ctr" eaLnBrk="1" hangingPunct="1">
              <a:buSzPct val="100000"/>
            </a:pPr>
            <a:r>
              <a:rPr lang="de-DE" altLang="de-DE" sz="2400" u="sng" dirty="0" smtClean="0">
                <a:solidFill>
                  <a:srgbClr val="000000"/>
                </a:solidFill>
                <a:latin typeface="Calibri" pitchFamily="32" charset="0"/>
                <a:cs typeface="Arial Unicode MS" charset="0"/>
              </a:rPr>
              <a:t>Informationen </a:t>
            </a:r>
            <a:r>
              <a:rPr lang="de-DE" altLang="de-DE" sz="2400" u="sng" dirty="0">
                <a:solidFill>
                  <a:srgbClr val="000000"/>
                </a:solidFill>
                <a:latin typeface="Calibri" pitchFamily="32" charset="0"/>
                <a:cs typeface="Arial Unicode MS" charset="0"/>
              </a:rPr>
              <a:t>zur Schulfähigkeit</a:t>
            </a:r>
          </a:p>
          <a:p>
            <a:pPr algn="ctr" eaLnBrk="1" hangingPunct="1">
              <a:buSzPct val="100000"/>
            </a:pPr>
            <a:r>
              <a:rPr lang="de-DE" altLang="de-DE" sz="2400" u="sng" dirty="0">
                <a:solidFill>
                  <a:srgbClr val="000000"/>
                </a:solidFill>
                <a:latin typeface="Calibri" pitchFamily="32" charset="0"/>
                <a:cs typeface="Arial Unicode MS" charset="0"/>
              </a:rPr>
              <a:t>„Was erwarten wir von den Schulanfängern?“</a:t>
            </a:r>
          </a:p>
          <a:p>
            <a:pPr algn="ctr" eaLnBrk="1" hangingPunct="1">
              <a:buSzPct val="100000"/>
            </a:pPr>
            <a:endParaRPr lang="de-DE" altLang="de-DE" sz="3200" u="sng" dirty="0">
              <a:solidFill>
                <a:srgbClr val="000000"/>
              </a:solidFill>
              <a:latin typeface="Calibri" pitchFamily="32" charset="0"/>
              <a:cs typeface="Arial Unicode MS" charset="0"/>
            </a:endParaRPr>
          </a:p>
          <a:p>
            <a:pPr algn="ctr" eaLnBrk="1" hangingPunct="1">
              <a:buSzPct val="100000"/>
            </a:pPr>
            <a:r>
              <a:rPr lang="de-DE" altLang="de-DE" sz="2800" b="1" dirty="0">
                <a:solidFill>
                  <a:srgbClr val="000000"/>
                </a:solidFill>
                <a:latin typeface="Calibri" pitchFamily="32" charset="0"/>
                <a:cs typeface="Arial Unicode MS" charset="0"/>
              </a:rPr>
              <a:t>Kriterien der Beobachtung</a:t>
            </a:r>
          </a:p>
          <a:p>
            <a:pPr eaLnBrk="1" hangingPunct="1">
              <a:buSzPct val="100000"/>
            </a:pPr>
            <a:endParaRPr lang="de-DE" altLang="de-DE" sz="3200" dirty="0">
              <a:solidFill>
                <a:srgbClr val="000000"/>
              </a:solidFill>
              <a:latin typeface="Calibri" pitchFamily="32" charset="0"/>
              <a:cs typeface="Arial Unicode MS" charset="0"/>
            </a:endParaRPr>
          </a:p>
          <a:p>
            <a:pPr eaLnBrk="1" hangingPunct="1">
              <a:buSzPct val="100000"/>
            </a:pPr>
            <a:r>
              <a:rPr lang="de-DE" altLang="de-DE" sz="3200" dirty="0">
                <a:solidFill>
                  <a:srgbClr val="000000"/>
                </a:solidFill>
                <a:latin typeface="Calibri" pitchFamily="32" charset="0"/>
                <a:cs typeface="Arial Unicode MS" charset="0"/>
              </a:rPr>
              <a:t>* </a:t>
            </a:r>
            <a:r>
              <a:rPr lang="de-DE" altLang="de-DE" sz="2800" dirty="0">
                <a:solidFill>
                  <a:srgbClr val="000000"/>
                </a:solidFill>
                <a:latin typeface="Calibri" pitchFamily="32" charset="0"/>
                <a:cs typeface="Arial Unicode MS" charset="0"/>
              </a:rPr>
              <a:t>Körperliche Entwicklung</a:t>
            </a:r>
          </a:p>
          <a:p>
            <a:pPr eaLnBrk="1" hangingPunct="1">
              <a:buSzPct val="100000"/>
            </a:pPr>
            <a:r>
              <a:rPr lang="de-DE" altLang="de-DE" sz="2800" dirty="0">
                <a:solidFill>
                  <a:srgbClr val="000000"/>
                </a:solidFill>
                <a:latin typeface="Calibri" pitchFamily="32" charset="0"/>
                <a:cs typeface="Arial Unicode MS" charset="0"/>
              </a:rPr>
              <a:t>*  Kognitive Entwicklung</a:t>
            </a:r>
          </a:p>
          <a:p>
            <a:pPr eaLnBrk="1" hangingPunct="1">
              <a:buSzPct val="100000"/>
            </a:pPr>
            <a:r>
              <a:rPr lang="de-DE" altLang="de-DE" sz="2800" dirty="0">
                <a:solidFill>
                  <a:srgbClr val="000000"/>
                </a:solidFill>
                <a:latin typeface="Calibri" pitchFamily="32" charset="0"/>
                <a:cs typeface="Arial Unicode MS" charset="0"/>
              </a:rPr>
              <a:t>*  Soziale Entwicklung</a:t>
            </a:r>
          </a:p>
          <a:p>
            <a:pPr eaLnBrk="1" hangingPunct="1">
              <a:buSzPct val="100000"/>
            </a:pPr>
            <a:r>
              <a:rPr lang="de-DE" altLang="de-DE" sz="2800" dirty="0">
                <a:solidFill>
                  <a:srgbClr val="000000"/>
                </a:solidFill>
                <a:latin typeface="Calibri" pitchFamily="32" charset="0"/>
                <a:cs typeface="Arial Unicode MS" charset="0"/>
              </a:rPr>
              <a:t>*  Emotionale Entwicklung</a:t>
            </a:r>
          </a:p>
          <a:p>
            <a:pPr eaLnBrk="1" hangingPunct="1">
              <a:buSzPct val="100000"/>
            </a:pPr>
            <a:r>
              <a:rPr lang="de-DE" altLang="de-DE" sz="2800" dirty="0">
                <a:solidFill>
                  <a:srgbClr val="000000"/>
                </a:solidFill>
                <a:latin typeface="Calibri" pitchFamily="32" charset="0"/>
                <a:cs typeface="Arial Unicode MS" charset="0"/>
              </a:rPr>
              <a:t>*</a:t>
            </a:r>
            <a:r>
              <a:rPr lang="de-DE" altLang="de-DE" sz="3200" dirty="0">
                <a:solidFill>
                  <a:srgbClr val="000000"/>
                </a:solidFill>
                <a:latin typeface="Calibri" pitchFamily="32" charset="0"/>
                <a:cs typeface="Arial Unicode MS" charset="0"/>
              </a:rPr>
              <a:t>  </a:t>
            </a:r>
            <a:r>
              <a:rPr lang="de-DE" altLang="de-DE" sz="2800" dirty="0">
                <a:solidFill>
                  <a:srgbClr val="000000"/>
                </a:solidFill>
                <a:latin typeface="Calibri" pitchFamily="32" charset="0"/>
                <a:cs typeface="Arial Unicode MS" charset="0"/>
              </a:rPr>
              <a:t>Motivationale Entwicklung</a:t>
            </a:r>
            <a:endParaRPr lang="de-DE" altLang="de-DE" sz="2800" u="sng" dirty="0">
              <a:solidFill>
                <a:srgbClr val="000000"/>
              </a:solidFill>
              <a:latin typeface="Calibri" pitchFamily="32" charset="0"/>
              <a:cs typeface="Arial Unicode MS" charset="0"/>
            </a:endParaRPr>
          </a:p>
          <a:p>
            <a:pPr algn="ctr" eaLnBrk="1" hangingPunct="1">
              <a:buSzPct val="100000"/>
            </a:pPr>
            <a:endParaRPr lang="de-DE" altLang="de-DE" sz="3600" u="sng" dirty="0">
              <a:solidFill>
                <a:srgbClr val="000000"/>
              </a:solidFill>
              <a:latin typeface="Calibri" pitchFamily="32" charset="0"/>
              <a:cs typeface="Arial Unicode MS" charset="0"/>
            </a:endParaRPr>
          </a:p>
          <a:p>
            <a:pPr algn="ctr" eaLnBrk="1" hangingPunct="1">
              <a:buSzPct val="100000"/>
            </a:pPr>
            <a:endParaRPr lang="de-DE" altLang="de-DE" sz="3600" u="sng" dirty="0">
              <a:solidFill>
                <a:srgbClr val="000000"/>
              </a:solidFill>
              <a:latin typeface="Calibri" pitchFamily="32" charset="0"/>
              <a:cs typeface="Arial Unicode MS" charset="0"/>
            </a:endParaRPr>
          </a:p>
          <a:p>
            <a:pPr algn="ctr" eaLnBrk="1" hangingPunct="1">
              <a:buSzPct val="100000"/>
            </a:pPr>
            <a:endParaRPr lang="de-DE" altLang="de-DE" sz="3600" u="sng" dirty="0">
              <a:solidFill>
                <a:srgbClr val="000000"/>
              </a:solidFill>
              <a:latin typeface="Calibri" pitchFamily="32" charset="0"/>
              <a:cs typeface="Arial Unicode MS" charset="0"/>
            </a:endParaRPr>
          </a:p>
          <a:p>
            <a:pPr algn="ctr" eaLnBrk="1" hangingPunct="1">
              <a:buSzPct val="100000"/>
            </a:pPr>
            <a:endParaRPr lang="de-DE" altLang="de-DE" sz="3600" u="sng" dirty="0">
              <a:solidFill>
                <a:srgbClr val="000000"/>
              </a:solidFill>
              <a:latin typeface="Calibri" pitchFamily="32" charset="0"/>
              <a:cs typeface="Arial Unicode MS" charset="0"/>
            </a:endParaRPr>
          </a:p>
          <a:p>
            <a:pPr eaLnBrk="1" hangingPunct="1">
              <a:buSzPct val="100000"/>
            </a:pPr>
            <a:endParaRPr lang="de-DE" altLang="de-DE" sz="3600" u="sng" dirty="0">
              <a:solidFill>
                <a:srgbClr val="632523"/>
              </a:solidFill>
              <a:latin typeface="Calibri" pitchFamily="32" charset="0"/>
              <a:cs typeface="Arial Unicode MS" charset="0"/>
            </a:endParaRPr>
          </a:p>
          <a:p>
            <a:pPr algn="ctr" eaLnBrk="1" hangingPunct="1">
              <a:buSzPct val="100000"/>
            </a:pPr>
            <a:endParaRPr lang="de-DE" altLang="de-DE" sz="3600" u="sng" dirty="0">
              <a:solidFill>
                <a:srgbClr val="632523"/>
              </a:solidFill>
              <a:latin typeface="Calibri" pitchFamily="32" charset="0"/>
              <a:cs typeface="Arial Unicode MS" charset="0"/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3600450"/>
            <a:ext cx="16287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9636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4786" y="1738993"/>
            <a:ext cx="7772400" cy="3943350"/>
          </a:xfrm>
        </p:spPr>
        <p:txBody>
          <a:bodyPr/>
          <a:lstStyle/>
          <a:p>
            <a:r>
              <a:rPr lang="de-DE" sz="3600" dirty="0" smtClean="0"/>
              <a:t>Und </a:t>
            </a:r>
            <a:r>
              <a:rPr lang="de-DE" sz="3600" dirty="0"/>
              <a:t>das ALLERWICHTIGSTE zum Schluss: </a:t>
            </a:r>
            <a:br>
              <a:rPr lang="de-DE" sz="3600" dirty="0"/>
            </a:b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>Freuen </a:t>
            </a:r>
            <a:r>
              <a:rPr lang="de-DE" sz="3600" dirty="0"/>
              <a:t>Sie sich zusammen mit Ihrem Kind auf die bevorstehende </a:t>
            </a:r>
            <a:br>
              <a:rPr lang="de-DE" sz="3600" dirty="0"/>
            </a:br>
            <a:r>
              <a:rPr lang="de-DE" sz="3600" dirty="0"/>
              <a:t>Schulzeit. </a:t>
            </a:r>
            <a:br>
              <a:rPr lang="de-DE" sz="3600" dirty="0"/>
            </a:br>
            <a:endParaRPr lang="de-DE" sz="3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38843" y="6384471"/>
            <a:ext cx="5480957" cy="337004"/>
          </a:xfrm>
        </p:spPr>
        <p:txBody>
          <a:bodyPr/>
          <a:lstStyle/>
          <a:p>
            <a:r>
              <a:rPr lang="de-DE" sz="1000" dirty="0" smtClean="0"/>
              <a:t>S. Hellweg-Volk 11/2021</a:t>
            </a:r>
            <a:endParaRPr lang="de-DE" sz="1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                         </a:t>
            </a:r>
            <a:r>
              <a:rPr lang="de-DE" sz="1000" dirty="0" smtClean="0"/>
              <a:t>12</a:t>
            </a:r>
            <a:endParaRPr lang="de-DE" sz="1000" dirty="0"/>
          </a:p>
        </p:txBody>
      </p:sp>
      <p:pic>
        <p:nvPicPr>
          <p:cNvPr id="2051" name="Picture 3" descr="C:\Users\User\AppData\Local\Microsoft\Windows\INetCache\IE\990QTUS7\sun-flower-865734_960_7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919" y="4310743"/>
            <a:ext cx="1985964" cy="132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31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58" y="4005510"/>
            <a:ext cx="2936956" cy="1979654"/>
          </a:xfrm>
          <a:prstGeom prst="rect">
            <a:avLst/>
          </a:prstGeom>
        </p:spPr>
      </p:pic>
      <p:pic>
        <p:nvPicPr>
          <p:cNvPr id="6" name="Picture 2" descr="M:\Evaluation\Fotos\TK2935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058" y="1553255"/>
            <a:ext cx="2936956" cy="220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507601" y="1558343"/>
            <a:ext cx="4005333" cy="29649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1600"/>
              </a:lnSpc>
              <a:spcAft>
                <a:spcPts val="0"/>
              </a:spcAft>
            </a:pPr>
            <a:r>
              <a:rPr lang="de-DE" sz="1200" b="1" dirty="0" smtClean="0">
                <a:latin typeface="Arial"/>
                <a:ea typeface="Times New Roman"/>
                <a:cs typeface="Times New Roman"/>
              </a:rPr>
              <a:t>Wir </a:t>
            </a:r>
            <a:r>
              <a:rPr lang="de-DE" sz="1200" b="1" dirty="0">
                <a:latin typeface="Arial"/>
                <a:ea typeface="Times New Roman"/>
                <a:cs typeface="Times New Roman"/>
              </a:rPr>
              <a:t>sind seit Beginn des Schuljahres</a:t>
            </a:r>
          </a:p>
          <a:p>
            <a:pPr>
              <a:lnSpc>
                <a:spcPts val="1600"/>
              </a:lnSpc>
              <a:spcAft>
                <a:spcPts val="0"/>
              </a:spcAft>
            </a:pPr>
            <a:r>
              <a:rPr lang="de-DE" sz="1200" b="1" dirty="0" smtClean="0">
                <a:latin typeface="Arial"/>
                <a:ea typeface="Times New Roman"/>
                <a:cs typeface="Times New Roman"/>
              </a:rPr>
              <a:t>2014/15 </a:t>
            </a:r>
            <a:r>
              <a:rPr lang="de-DE" sz="1200" b="1" dirty="0">
                <a:latin typeface="Arial"/>
                <a:ea typeface="Times New Roman"/>
                <a:cs typeface="Times New Roman"/>
              </a:rPr>
              <a:t>eine reine Grundschule mit  </a:t>
            </a:r>
            <a:br>
              <a:rPr lang="de-DE" sz="1200" b="1" dirty="0">
                <a:latin typeface="Arial"/>
                <a:ea typeface="Times New Roman"/>
                <a:cs typeface="Times New Roman"/>
              </a:rPr>
            </a:br>
            <a:r>
              <a:rPr lang="de-DE" sz="1200" b="1" dirty="0" smtClean="0">
                <a:latin typeface="Arial"/>
                <a:ea typeface="Times New Roman"/>
                <a:cs typeface="Times New Roman"/>
              </a:rPr>
              <a:t>insgesamt </a:t>
            </a:r>
            <a:r>
              <a:rPr lang="de-DE" sz="1200" b="1" dirty="0">
                <a:latin typeface="Arial"/>
                <a:ea typeface="Times New Roman"/>
                <a:cs typeface="Times New Roman"/>
              </a:rPr>
              <a:t>8 Klassen. </a:t>
            </a:r>
            <a:endParaRPr lang="de-DE" sz="1200" b="1" dirty="0" smtClean="0">
              <a:latin typeface="Arial"/>
              <a:ea typeface="Times New Roman"/>
              <a:cs typeface="Times New Roman"/>
            </a:endParaRPr>
          </a:p>
          <a:p>
            <a:pPr>
              <a:lnSpc>
                <a:spcPts val="1600"/>
              </a:lnSpc>
              <a:spcAft>
                <a:spcPts val="0"/>
              </a:spcAft>
            </a:pPr>
            <a:endParaRPr lang="de-DE" sz="1200" dirty="0" smtClean="0">
              <a:latin typeface="Arial"/>
              <a:ea typeface="Times New Roman"/>
              <a:cs typeface="Times New Roman"/>
            </a:endParaRPr>
          </a:p>
          <a:p>
            <a:pPr>
              <a:lnSpc>
                <a:spcPts val="1600"/>
              </a:lnSpc>
              <a:spcAft>
                <a:spcPts val="0"/>
              </a:spcAft>
            </a:pPr>
            <a:r>
              <a:rPr lang="de-DE" sz="1200" dirty="0" smtClean="0">
                <a:latin typeface="Arial"/>
                <a:ea typeface="Times New Roman"/>
                <a:cs typeface="Times New Roman"/>
              </a:rPr>
              <a:t>Die </a:t>
            </a:r>
            <a:r>
              <a:rPr lang="de-DE" sz="1200" dirty="0">
                <a:latin typeface="Arial"/>
                <a:ea typeface="Times New Roman"/>
                <a:cs typeface="Times New Roman"/>
              </a:rPr>
              <a:t>Klassen </a:t>
            </a:r>
            <a:r>
              <a:rPr lang="de-DE" sz="1200" dirty="0" smtClean="0">
                <a:latin typeface="Arial"/>
                <a:ea typeface="Times New Roman"/>
                <a:cs typeface="Times New Roman"/>
              </a:rPr>
              <a:t> werden in allen Stufen zweizügig geführt mit durchschnittlich 22 </a:t>
            </a:r>
            <a:r>
              <a:rPr lang="de-DE" sz="1200" dirty="0" err="1" smtClean="0">
                <a:latin typeface="Arial"/>
                <a:ea typeface="Times New Roman"/>
                <a:cs typeface="Times New Roman"/>
              </a:rPr>
              <a:t>SchülerInnen</a:t>
            </a:r>
            <a:r>
              <a:rPr lang="de-DE" sz="1200" dirty="0" smtClean="0">
                <a:latin typeface="Arial"/>
                <a:ea typeface="Times New Roman"/>
                <a:cs typeface="Times New Roman"/>
              </a:rPr>
              <a:t> in den Klassen.</a:t>
            </a:r>
          </a:p>
          <a:p>
            <a:pPr>
              <a:lnSpc>
                <a:spcPts val="1600"/>
              </a:lnSpc>
              <a:spcAft>
                <a:spcPts val="0"/>
              </a:spcAft>
            </a:pPr>
            <a:r>
              <a:rPr lang="de-DE" sz="1200" dirty="0">
                <a:latin typeface="Arial"/>
                <a:ea typeface="Times New Roman"/>
                <a:cs typeface="Times New Roman"/>
              </a:rPr>
              <a:t> </a:t>
            </a:r>
            <a:endParaRPr lang="de-DE" sz="1200" dirty="0" smtClean="0">
              <a:latin typeface="Arial"/>
              <a:ea typeface="Times New Roman"/>
              <a:cs typeface="Times New Roman"/>
            </a:endParaRPr>
          </a:p>
          <a:p>
            <a:pPr>
              <a:lnSpc>
                <a:spcPts val="1600"/>
              </a:lnSpc>
              <a:spcAft>
                <a:spcPts val="0"/>
              </a:spcAft>
            </a:pPr>
            <a:r>
              <a:rPr lang="de-DE" sz="1200" b="1" dirty="0" smtClean="0">
                <a:latin typeface="Arial"/>
                <a:ea typeface="Times New Roman"/>
                <a:cs typeface="Times New Roman"/>
              </a:rPr>
              <a:t>Zur </a:t>
            </a:r>
            <a:r>
              <a:rPr lang="de-DE" sz="1200" b="1" dirty="0">
                <a:latin typeface="Arial"/>
                <a:ea typeface="Times New Roman"/>
                <a:cs typeface="Times New Roman"/>
              </a:rPr>
              <a:t>Zeit besuchen </a:t>
            </a:r>
            <a:r>
              <a:rPr lang="de-DE" sz="1200" b="1" dirty="0" smtClean="0">
                <a:latin typeface="Arial"/>
                <a:ea typeface="Times New Roman"/>
                <a:cs typeface="Times New Roman"/>
              </a:rPr>
              <a:t>165 Kinder </a:t>
            </a:r>
            <a:r>
              <a:rPr lang="de-DE" sz="1200" b="1" dirty="0">
                <a:latin typeface="Arial"/>
                <a:ea typeface="Times New Roman"/>
                <a:cs typeface="Times New Roman"/>
              </a:rPr>
              <a:t>die </a:t>
            </a:r>
            <a:r>
              <a:rPr lang="de-DE" sz="1200" b="1" dirty="0" smtClean="0">
                <a:latin typeface="Arial"/>
                <a:ea typeface="Times New Roman"/>
                <a:cs typeface="Times New Roman"/>
              </a:rPr>
              <a:t>Grundschule </a:t>
            </a:r>
            <a:r>
              <a:rPr lang="de-DE" sz="1200" b="1" dirty="0">
                <a:latin typeface="Arial"/>
                <a:ea typeface="Times New Roman"/>
                <a:cs typeface="Times New Roman"/>
              </a:rPr>
              <a:t>Berg.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 smtClean="0">
                <a:latin typeface="Arial"/>
                <a:ea typeface="Times New Roman"/>
                <a:cs typeface="Times New Roman"/>
              </a:rPr>
              <a:t/>
            </a:r>
            <a:br>
              <a:rPr lang="de-DE" sz="1200" dirty="0" smtClean="0">
                <a:latin typeface="Arial"/>
                <a:ea typeface="Times New Roman"/>
                <a:cs typeface="Times New Roman"/>
              </a:rPr>
            </a:br>
            <a:r>
              <a:rPr lang="de-DE" sz="1200" dirty="0" smtClean="0">
                <a:latin typeface="Arial"/>
                <a:ea typeface="Times New Roman"/>
                <a:cs typeface="Times New Roman"/>
              </a:rPr>
              <a:t>15 </a:t>
            </a:r>
            <a:r>
              <a:rPr lang="de-DE" sz="1200" dirty="0">
                <a:latin typeface="Arial"/>
                <a:ea typeface="Times New Roman"/>
                <a:cs typeface="Times New Roman"/>
              </a:rPr>
              <a:t>Lehrkräfte, </a:t>
            </a:r>
            <a:r>
              <a:rPr lang="de-DE" sz="1200" dirty="0" smtClean="0">
                <a:latin typeface="Arial"/>
                <a:ea typeface="Times New Roman"/>
                <a:cs typeface="Times New Roman"/>
              </a:rPr>
              <a:t>1 Schulsozialarbeiterin, 2 </a:t>
            </a:r>
            <a:r>
              <a:rPr lang="de-DE" sz="1200" dirty="0">
                <a:latin typeface="Arial"/>
                <a:ea typeface="Times New Roman"/>
                <a:cs typeface="Times New Roman"/>
              </a:rPr>
              <a:t>Betreuerinnen, </a:t>
            </a:r>
          </a:p>
          <a:p>
            <a:pPr>
              <a:lnSpc>
                <a:spcPts val="1600"/>
              </a:lnSpc>
              <a:spcAft>
                <a:spcPts val="0"/>
              </a:spcAft>
            </a:pPr>
            <a:r>
              <a:rPr lang="de-DE" sz="1200" dirty="0" smtClean="0">
                <a:latin typeface="Arial"/>
                <a:ea typeface="Times New Roman"/>
                <a:cs typeface="Times New Roman"/>
              </a:rPr>
              <a:t>2 Mensamitarbeiterinnen,1 </a:t>
            </a:r>
            <a:r>
              <a:rPr lang="de-DE" sz="1200" dirty="0">
                <a:latin typeface="Arial"/>
                <a:ea typeface="Times New Roman"/>
                <a:cs typeface="Times New Roman"/>
              </a:rPr>
              <a:t>Sekretärin, </a:t>
            </a:r>
            <a:r>
              <a:rPr lang="de-DE" sz="1200" dirty="0" smtClean="0">
                <a:latin typeface="Arial"/>
                <a:ea typeface="Times New Roman"/>
                <a:cs typeface="Times New Roman"/>
              </a:rPr>
              <a:t>2 </a:t>
            </a:r>
            <a:r>
              <a:rPr lang="de-DE" sz="1200" dirty="0">
                <a:latin typeface="Arial"/>
                <a:ea typeface="Times New Roman"/>
                <a:cs typeface="Times New Roman"/>
              </a:rPr>
              <a:t>Hausmeister, </a:t>
            </a:r>
          </a:p>
          <a:p>
            <a:pPr>
              <a:lnSpc>
                <a:spcPts val="1600"/>
              </a:lnSpc>
              <a:spcAft>
                <a:spcPts val="0"/>
              </a:spcAft>
            </a:pPr>
            <a:r>
              <a:rPr lang="de-DE" sz="1200" dirty="0" smtClean="0">
                <a:latin typeface="Arial"/>
                <a:ea typeface="Times New Roman"/>
                <a:cs typeface="Times New Roman"/>
              </a:rPr>
              <a:t>ehrenamtliche </a:t>
            </a:r>
            <a:r>
              <a:rPr lang="de-DE" sz="1200" dirty="0">
                <a:latin typeface="Arial"/>
                <a:ea typeface="Times New Roman"/>
                <a:cs typeface="Times New Roman"/>
              </a:rPr>
              <a:t>Mitarbeiter/innen, </a:t>
            </a:r>
            <a:r>
              <a:rPr lang="de-DE" sz="1200" dirty="0" smtClean="0">
                <a:latin typeface="Arial"/>
                <a:ea typeface="Times New Roman"/>
                <a:cs typeface="Times New Roman"/>
              </a:rPr>
              <a:t>Studenten/innen </a:t>
            </a:r>
            <a:r>
              <a:rPr lang="de-DE" sz="1200" dirty="0">
                <a:latin typeface="Arial"/>
                <a:ea typeface="Times New Roman"/>
                <a:cs typeface="Times New Roman"/>
              </a:rPr>
              <a:t>so wie </a:t>
            </a:r>
            <a:r>
              <a:rPr lang="de-DE" sz="1200" dirty="0" smtClean="0">
                <a:latin typeface="Arial"/>
                <a:ea typeface="Times New Roman"/>
                <a:cs typeface="Times New Roman"/>
              </a:rPr>
              <a:t>Erzieherinnen des </a:t>
            </a:r>
            <a:r>
              <a:rPr lang="de-DE" sz="1200" dirty="0">
                <a:latin typeface="Arial"/>
                <a:ea typeface="Times New Roman"/>
                <a:cs typeface="Times New Roman"/>
              </a:rPr>
              <a:t>Kinderhauses  und </a:t>
            </a:r>
            <a:r>
              <a:rPr lang="de-DE" sz="1200" dirty="0" smtClean="0">
                <a:latin typeface="Arial"/>
                <a:ea typeface="Times New Roman"/>
                <a:cs typeface="Times New Roman"/>
              </a:rPr>
              <a:t>außerschulische Partner </a:t>
            </a:r>
            <a:r>
              <a:rPr lang="de-DE" sz="1200" dirty="0">
                <a:latin typeface="Arial"/>
                <a:ea typeface="Times New Roman"/>
                <a:cs typeface="Times New Roman"/>
              </a:rPr>
              <a:t>arbeiten in der Schule.</a:t>
            </a:r>
            <a:endParaRPr lang="de-DE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900750" y="524109"/>
            <a:ext cx="3230372" cy="279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000" algn="ctr">
              <a:lnSpc>
                <a:spcPts val="1400"/>
              </a:lnSpc>
              <a:spcBef>
                <a:spcPts val="1200"/>
              </a:spcBef>
            </a:pP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Unsere Grundschule Berg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Fußzeilenplatzhalter 4"/>
          <p:cNvSpPr txBox="1">
            <a:spLocks/>
          </p:cNvSpPr>
          <p:nvPr/>
        </p:nvSpPr>
        <p:spPr>
          <a:xfrm>
            <a:off x="33240" y="6588173"/>
            <a:ext cx="4809186" cy="36512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sz="1000" dirty="0" smtClean="0"/>
              <a:t>S. Hellweg-Volk; 11/2021</a:t>
            </a:r>
            <a:endParaRPr lang="de-DE" sz="1000" dirty="0"/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>
          <a:xfrm>
            <a:off x="8769513" y="6575292"/>
            <a:ext cx="44002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2EE4E19-C0F6-49F3-9F45-3F53B2A15D2C}" type="slidenum">
              <a:rPr lang="de-DE" sz="1200" smtClean="0"/>
              <a:pPr/>
              <a:t>2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7890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914400" y="1404539"/>
            <a:ext cx="7384473" cy="2595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 Leitbild: </a:t>
            </a:r>
            <a:b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 steht im Mittelpunkt. </a:t>
            </a:r>
            <a:endParaRPr lang="de-DE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</a:t>
            </a: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gestalten Lehr- und Lernprozesse so, dass sich das Kind </a:t>
            </a:r>
            <a:endParaRPr lang="de-DE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 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Berücksichtigung seiner individuellen 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Voraussetzungen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estmöglich entwickeln 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400"/>
              </a:lnSpc>
              <a:spcBef>
                <a:spcPts val="0"/>
              </a:spcBef>
            </a:pPr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400"/>
              </a:lnSpc>
              <a:spcBef>
                <a:spcPts val="0"/>
              </a:spcBef>
            </a:pP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 Motto:</a:t>
            </a:r>
          </a:p>
          <a:p>
            <a:pPr algn="ctr">
              <a:lnSpc>
                <a:spcPts val="1400"/>
              </a:lnSpc>
              <a:spcBef>
                <a:spcPts val="0"/>
              </a:spcBef>
            </a:pP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400"/>
              </a:lnSpc>
              <a:spcBef>
                <a:spcPts val="0"/>
              </a:spcBef>
            </a:pPr>
            <a:r>
              <a:rPr lang="de-DE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„Kooperatives Miteinander“</a:t>
            </a:r>
            <a:endParaRPr lang="de-DE" sz="12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91438" y="4302579"/>
            <a:ext cx="6278881" cy="2286716"/>
            <a:chOff x="60958" y="3903728"/>
            <a:chExt cx="6278881" cy="2437542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588" y="3903728"/>
              <a:ext cx="2855251" cy="2437292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8" y="3903978"/>
              <a:ext cx="3655938" cy="2437292"/>
            </a:xfrm>
            <a:prstGeom prst="rect">
              <a:avLst/>
            </a:prstGeom>
          </p:spPr>
        </p:pic>
      </p:grpSp>
      <p:sp>
        <p:nvSpPr>
          <p:cNvPr id="15" name="Fußzeilenplatzhalter 4"/>
          <p:cNvSpPr txBox="1">
            <a:spLocks/>
          </p:cNvSpPr>
          <p:nvPr/>
        </p:nvSpPr>
        <p:spPr>
          <a:xfrm>
            <a:off x="33240" y="6588173"/>
            <a:ext cx="4809186" cy="36512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sz="1000" dirty="0" smtClean="0"/>
              <a:t>S. Hellweg-Volk; 11/2021</a:t>
            </a:r>
            <a:endParaRPr lang="de-DE" sz="1000" dirty="0"/>
          </a:p>
        </p:txBody>
      </p:sp>
      <p:sp>
        <p:nvSpPr>
          <p:cNvPr id="17" name="Foliennummernplatzhalter 5"/>
          <p:cNvSpPr txBox="1">
            <a:spLocks/>
          </p:cNvSpPr>
          <p:nvPr/>
        </p:nvSpPr>
        <p:spPr>
          <a:xfrm>
            <a:off x="8769513" y="6575292"/>
            <a:ext cx="44002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2EE4E19-C0F6-49F3-9F45-3F53B2A15D2C}" type="slidenum">
              <a:rPr lang="de-DE" sz="1200" smtClean="0"/>
              <a:pPr/>
              <a:t>3</a:t>
            </a:fld>
            <a:endParaRPr lang="de-DE" sz="1200" dirty="0"/>
          </a:p>
        </p:txBody>
      </p:sp>
      <p:pic>
        <p:nvPicPr>
          <p:cNvPr id="2050" name="Picture 2" descr="C:\Users\User\Desktop\IMG_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452" y="4302814"/>
            <a:ext cx="2762061" cy="227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98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355271" y="1289957"/>
            <a:ext cx="6475081" cy="49244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ts val="1400"/>
              </a:lnSpc>
              <a:spcBef>
                <a:spcPts val="0"/>
              </a:spcBef>
            </a:pP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Im Schulhaus:</a:t>
            </a:r>
          </a:p>
          <a:p>
            <a:pPr algn="ctr">
              <a:lnSpc>
                <a:spcPts val="1400"/>
              </a:lnSpc>
              <a:spcBef>
                <a:spcPts val="0"/>
              </a:spcBef>
            </a:pP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ts val="1400"/>
              </a:lnSpc>
              <a:spcBef>
                <a:spcPts val="0"/>
              </a:spcBef>
            </a:pP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8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Klassenzimmer</a:t>
            </a:r>
          </a:p>
          <a:p>
            <a:pPr algn="ctr">
              <a:lnSpc>
                <a:spcPts val="1400"/>
              </a:lnSpc>
              <a:spcBef>
                <a:spcPts val="0"/>
              </a:spcBef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ts val="1400"/>
              </a:lnSpc>
              <a:spcBef>
                <a:spcPts val="0"/>
              </a:spcBef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2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Gruppenräume</a:t>
            </a:r>
            <a:b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/>
            </a:r>
            <a:b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4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Fachräume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:</a:t>
            </a:r>
            <a:b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Technik,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Schulküche,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Kreativraum,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EDV-Raum</a:t>
            </a:r>
            <a:b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ts val="1400"/>
              </a:lnSpc>
              <a:spcBef>
                <a:spcPts val="0"/>
              </a:spcBef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1 Atelier als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Musik-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und Theaterraum</a:t>
            </a:r>
          </a:p>
          <a:p>
            <a:pPr algn="ctr">
              <a:lnSpc>
                <a:spcPts val="1400"/>
              </a:lnSpc>
              <a:spcBef>
                <a:spcPts val="0"/>
              </a:spcBef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ts val="1400"/>
              </a:lnSpc>
              <a:spcBef>
                <a:spcPts val="0"/>
              </a:spcBef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1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Lerninsel</a:t>
            </a:r>
          </a:p>
          <a:p>
            <a:pPr algn="ctr">
              <a:lnSpc>
                <a:spcPts val="1400"/>
              </a:lnSpc>
              <a:spcBef>
                <a:spcPts val="0"/>
              </a:spcBef>
            </a:pP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ts val="1400"/>
              </a:lnSpc>
              <a:spcBef>
                <a:spcPts val="0"/>
              </a:spcBef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1 Bücherei        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ts val="1400"/>
              </a:lnSpc>
              <a:spcBef>
                <a:spcPts val="0"/>
              </a:spcBef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ts val="1400"/>
              </a:lnSpc>
              <a:spcBef>
                <a:spcPts val="0"/>
              </a:spcBef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1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Spieleausgabe</a:t>
            </a:r>
            <a:b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ts val="1400"/>
              </a:lnSpc>
              <a:spcBef>
                <a:spcPts val="0"/>
              </a:spcBef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ts val="1400"/>
              </a:lnSpc>
              <a:spcBef>
                <a:spcPts val="0"/>
              </a:spcBef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…und außerhalb:</a:t>
            </a:r>
          </a:p>
          <a:p>
            <a:pPr algn="ctr">
              <a:lnSpc>
                <a:spcPts val="1400"/>
              </a:lnSpc>
              <a:spcBef>
                <a:spcPts val="0"/>
              </a:spcBef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ts val="1400"/>
              </a:lnSpc>
              <a:spcBef>
                <a:spcPts val="0"/>
              </a:spcBef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1 Turn- und Festhalle mit Mensa und Betreuungsbereich</a:t>
            </a:r>
          </a:p>
          <a:p>
            <a:pPr algn="ctr">
              <a:lnSpc>
                <a:spcPts val="1400"/>
              </a:lnSpc>
              <a:spcBef>
                <a:spcPts val="0"/>
              </a:spcBef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ts val="1400"/>
              </a:lnSpc>
              <a:spcBef>
                <a:spcPts val="0"/>
              </a:spcBef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1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Sporthalle</a:t>
            </a:r>
            <a:endParaRPr lang="de-DE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168755" y="555723"/>
            <a:ext cx="1619354" cy="273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</a:pP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Unsere </a:t>
            </a: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Räume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Fußzeilenplatzhalter 4"/>
          <p:cNvSpPr txBox="1">
            <a:spLocks/>
          </p:cNvSpPr>
          <p:nvPr/>
        </p:nvSpPr>
        <p:spPr>
          <a:xfrm>
            <a:off x="33240" y="6588173"/>
            <a:ext cx="4809186" cy="36512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sz="1000" dirty="0" smtClean="0"/>
              <a:t>S. Hellweg-Volk; 11/2021</a:t>
            </a:r>
            <a:endParaRPr lang="de-DE" sz="1000" dirty="0"/>
          </a:p>
        </p:txBody>
      </p:sp>
      <p:sp>
        <p:nvSpPr>
          <p:cNvPr id="8" name="Foliennummernplatzhalter 5"/>
          <p:cNvSpPr txBox="1">
            <a:spLocks/>
          </p:cNvSpPr>
          <p:nvPr/>
        </p:nvSpPr>
        <p:spPr>
          <a:xfrm>
            <a:off x="8769513" y="6575292"/>
            <a:ext cx="44002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2EE4E19-C0F6-49F3-9F45-3F53B2A15D2C}" type="slidenum">
              <a:rPr lang="de-DE" sz="1200" smtClean="0"/>
              <a:pPr/>
              <a:t>4</a:t>
            </a:fld>
            <a:endParaRPr lang="de-DE" sz="1200" dirty="0"/>
          </a:p>
        </p:txBody>
      </p:sp>
      <p:pic>
        <p:nvPicPr>
          <p:cNvPr id="7" name="Picture 2" descr="C:\Users\User\Desktop\IMG_0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185" y="3752166"/>
            <a:ext cx="1613807" cy="108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2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1325253" y="2527605"/>
            <a:ext cx="3917867" cy="3546285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6187858" y="2834287"/>
            <a:ext cx="814191" cy="3230961"/>
          </a:xfrm>
          <a:prstGeom prst="rect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de-DE" sz="1300" dirty="0" smtClean="0"/>
              <a:t>Leseförderung</a:t>
            </a:r>
            <a:endParaRPr lang="de-DE" sz="1300" dirty="0"/>
          </a:p>
        </p:txBody>
      </p:sp>
      <p:sp>
        <p:nvSpPr>
          <p:cNvPr id="2" name="Textfeld 1"/>
          <p:cNvSpPr txBox="1"/>
          <p:nvPr/>
        </p:nvSpPr>
        <p:spPr>
          <a:xfrm>
            <a:off x="2436090" y="3742799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00FF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Bildungsplan</a:t>
            </a:r>
            <a:endParaRPr lang="de-DE" b="1" dirty="0">
              <a:solidFill>
                <a:srgbClr val="0000FF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223726" y="2487047"/>
            <a:ext cx="4104000" cy="360000"/>
          </a:xfrm>
          <a:prstGeom prst="rect">
            <a:avLst/>
          </a:prstGeom>
          <a:solidFill>
            <a:srgbClr val="66CCFF"/>
          </a:solidFill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Kerncurriculum   75 %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7" name="Ellipse 6">
            <a:hlinkClick r:id="rId3" action="ppaction://hlinkpres?slideindex=1&amp;slidetitle="/>
          </p:cNvPr>
          <p:cNvSpPr/>
          <p:nvPr/>
        </p:nvSpPr>
        <p:spPr>
          <a:xfrm>
            <a:off x="2392739" y="3213935"/>
            <a:ext cx="288000" cy="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>
            <a:hlinkClick r:id="rId4" action="ppaction://hlinkpres?slideindex=1&amp;slidetitle="/>
          </p:cNvPr>
          <p:cNvSpPr/>
          <p:nvPr/>
        </p:nvSpPr>
        <p:spPr>
          <a:xfrm>
            <a:off x="3112739" y="3213935"/>
            <a:ext cx="288000" cy="288000"/>
          </a:xfrm>
          <a:prstGeom prst="ellips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>
            <a:hlinkClick r:id="rId5" action="ppaction://hlinkpres?slideindex=1&amp;slidetitle="/>
          </p:cNvPr>
          <p:cNvSpPr/>
          <p:nvPr/>
        </p:nvSpPr>
        <p:spPr>
          <a:xfrm>
            <a:off x="3112740" y="5013936"/>
            <a:ext cx="188309" cy="1834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>
            <a:hlinkClick r:id="rId6" action="ppaction://hlinkpres?slideindex=1&amp;slidetitle="/>
          </p:cNvPr>
          <p:cNvSpPr/>
          <p:nvPr/>
        </p:nvSpPr>
        <p:spPr>
          <a:xfrm>
            <a:off x="3832739" y="3213935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>
            <a:hlinkClick r:id="rId7" action="ppaction://hlinkpres?slideindex=1&amp;slidetitle="/>
          </p:cNvPr>
          <p:cNvSpPr/>
          <p:nvPr/>
        </p:nvSpPr>
        <p:spPr>
          <a:xfrm>
            <a:off x="2439554" y="4473936"/>
            <a:ext cx="188309" cy="183475"/>
          </a:xfrm>
          <a:prstGeom prst="ellipse">
            <a:avLst/>
          </a:prstGeom>
          <a:solidFill>
            <a:srgbClr val="182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Ellipse 53">
            <a:hlinkClick r:id="rId8" action="ppaction://hlinkpres?slideindex=1&amp;slidetitle="/>
          </p:cNvPr>
          <p:cNvSpPr/>
          <p:nvPr/>
        </p:nvSpPr>
        <p:spPr>
          <a:xfrm>
            <a:off x="2439540" y="5013936"/>
            <a:ext cx="188309" cy="183475"/>
          </a:xfrm>
          <a:prstGeom prst="ellipse">
            <a:avLst/>
          </a:prstGeom>
          <a:solidFill>
            <a:srgbClr val="00C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Ellipse 55">
            <a:hlinkClick r:id="rId9" action="ppaction://hlinkpres?slideindex=1&amp;slidetitle="/>
          </p:cNvPr>
          <p:cNvSpPr/>
          <p:nvPr/>
        </p:nvSpPr>
        <p:spPr>
          <a:xfrm>
            <a:off x="3112740" y="4473936"/>
            <a:ext cx="188309" cy="183475"/>
          </a:xfrm>
          <a:prstGeom prst="ellipse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Ellipse 56">
            <a:hlinkClick r:id="rId10" action="ppaction://hlinkpres?slideindex=1&amp;slidetitle="/>
          </p:cNvPr>
          <p:cNvSpPr/>
          <p:nvPr/>
        </p:nvSpPr>
        <p:spPr>
          <a:xfrm>
            <a:off x="3832739" y="4473936"/>
            <a:ext cx="188309" cy="183475"/>
          </a:xfrm>
          <a:prstGeom prst="ellipse">
            <a:avLst/>
          </a:prstGeom>
          <a:solidFill>
            <a:srgbClr val="9EE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Ellipse 57">
            <a:hlinkClick r:id="rId11" action="ppaction://hlinkpres?slideindex=1&amp;slidetitle="/>
          </p:cNvPr>
          <p:cNvSpPr/>
          <p:nvPr/>
        </p:nvSpPr>
        <p:spPr>
          <a:xfrm>
            <a:off x="3832740" y="5013936"/>
            <a:ext cx="188309" cy="183475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Ellipse 52">
            <a:hlinkClick r:id="rId12" action="ppaction://hlinkpres?slideindex=1&amp;slidetitle="/>
          </p:cNvPr>
          <p:cNvSpPr/>
          <p:nvPr/>
        </p:nvSpPr>
        <p:spPr>
          <a:xfrm>
            <a:off x="3062894" y="5555059"/>
            <a:ext cx="288000" cy="288000"/>
          </a:xfrm>
          <a:prstGeom prst="ellipse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699447" y="399147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Unser Schulprofil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146472" y="2826783"/>
            <a:ext cx="576000" cy="324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2060"/>
            </a:solidFill>
          </a:ln>
        </p:spPr>
        <p:txBody>
          <a:bodyPr vert="wordArtVert" wrap="square" rtlCol="0" anchor="t">
            <a:spAutoFit/>
          </a:bodyPr>
          <a:lstStyle/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Projekte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5383112" y="2843500"/>
            <a:ext cx="612000" cy="3221748"/>
          </a:xfrm>
          <a:prstGeom prst="rect">
            <a:avLst/>
          </a:prstGeom>
          <a:solidFill>
            <a:srgbClr val="9EE78C"/>
          </a:solidFill>
          <a:ln w="19050">
            <a:solidFill>
              <a:srgbClr val="002060"/>
            </a:solidFill>
          </a:ln>
        </p:spPr>
        <p:txBody>
          <a:bodyPr vert="wordArtVert" wrap="square" rtlCol="0" anchor="ctr" anchorCtr="0">
            <a:spAutoFit/>
          </a:bodyPr>
          <a:lstStyle/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Technik</a:t>
            </a:r>
          </a:p>
        </p:txBody>
      </p:sp>
      <p:sp>
        <p:nvSpPr>
          <p:cNvPr id="36" name="Rechteck 35"/>
          <p:cNvSpPr/>
          <p:nvPr/>
        </p:nvSpPr>
        <p:spPr>
          <a:xfrm>
            <a:off x="5307516" y="2474168"/>
            <a:ext cx="2520000" cy="3693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/>
              <a:t>Schulcurriculum</a:t>
            </a:r>
            <a:r>
              <a:rPr lang="de-DE" dirty="0" smtClean="0"/>
              <a:t>   </a:t>
            </a:r>
            <a:r>
              <a:rPr lang="de-DE" sz="1600" b="1" dirty="0" smtClean="0"/>
              <a:t>25</a:t>
            </a:r>
            <a:r>
              <a:rPr lang="de-DE" sz="1600" dirty="0" smtClean="0"/>
              <a:t> </a:t>
            </a:r>
            <a:r>
              <a:rPr lang="de-DE" sz="1600" b="1" dirty="0" smtClean="0"/>
              <a:t>%</a:t>
            </a:r>
            <a:endParaRPr lang="de-DE" sz="1600" b="1" dirty="0"/>
          </a:p>
        </p:txBody>
      </p:sp>
      <p:sp>
        <p:nvSpPr>
          <p:cNvPr id="55" name="Rechteck 54"/>
          <p:cNvSpPr/>
          <p:nvPr/>
        </p:nvSpPr>
        <p:spPr>
          <a:xfrm>
            <a:off x="768681" y="6061012"/>
            <a:ext cx="7452828" cy="5306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Kooperation mit den Kindertagesstätten, weiterführenden Schulen, außerschulischen Partnern, der Pädagogischen Hochschule und dem Schulamt</a:t>
            </a:r>
            <a:endParaRPr lang="de-DE" dirty="0"/>
          </a:p>
        </p:txBody>
      </p:sp>
      <p:sp>
        <p:nvSpPr>
          <p:cNvPr id="33" name="Fußzeilenplatzhalter 4"/>
          <p:cNvSpPr txBox="1">
            <a:spLocks/>
          </p:cNvSpPr>
          <p:nvPr/>
        </p:nvSpPr>
        <p:spPr>
          <a:xfrm>
            <a:off x="33240" y="6588173"/>
            <a:ext cx="4809186" cy="36512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sz="1000" dirty="0" smtClean="0"/>
              <a:t>S. Hellweg-Volk; 11/2021</a:t>
            </a:r>
            <a:endParaRPr lang="de-DE" sz="1000" dirty="0"/>
          </a:p>
        </p:txBody>
      </p:sp>
      <p:sp>
        <p:nvSpPr>
          <p:cNvPr id="35" name="Foliennummernplatzhalter 5"/>
          <p:cNvSpPr txBox="1">
            <a:spLocks/>
          </p:cNvSpPr>
          <p:nvPr/>
        </p:nvSpPr>
        <p:spPr>
          <a:xfrm>
            <a:off x="8769513" y="6575292"/>
            <a:ext cx="44002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2EE4E19-C0F6-49F3-9F45-3F53B2A15D2C}" type="slidenum">
              <a:rPr lang="de-DE" sz="1200" smtClean="0"/>
              <a:pPr/>
              <a:t>5</a:t>
            </a:fld>
            <a:endParaRPr lang="de-DE" sz="1200" dirty="0"/>
          </a:p>
        </p:txBody>
      </p:sp>
      <p:sp>
        <p:nvSpPr>
          <p:cNvPr id="4" name="Gleichschenkliges Dreieck 3"/>
          <p:cNvSpPr/>
          <p:nvPr/>
        </p:nvSpPr>
        <p:spPr>
          <a:xfrm>
            <a:off x="1046150" y="968112"/>
            <a:ext cx="6912768" cy="1505313"/>
          </a:xfrm>
          <a:prstGeom prst="triangle">
            <a:avLst>
              <a:gd name="adj" fmla="val 50401"/>
            </a:avLst>
          </a:prstGeom>
          <a:solidFill>
            <a:schemeClr val="bg1">
              <a:lumMod val="95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6250"/>
                    </a14:imgEffect>
                    <a14:imgEffect>
                      <a14:saturation sat="2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26" y="1405810"/>
            <a:ext cx="1568919" cy="78446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5718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784837" y="555723"/>
            <a:ext cx="2387192" cy="27186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Gelebtes Schulprofil…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99" y="4100752"/>
            <a:ext cx="3559977" cy="266998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62" y="1360487"/>
            <a:ext cx="1930520" cy="268854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71" y="1360487"/>
            <a:ext cx="3012730" cy="3012730"/>
          </a:xfrm>
          <a:prstGeom prst="rect">
            <a:avLst/>
          </a:prstGeom>
        </p:spPr>
      </p:pic>
      <p:sp>
        <p:nvSpPr>
          <p:cNvPr id="15" name="Fußzeilenplatzhalter 4"/>
          <p:cNvSpPr txBox="1">
            <a:spLocks/>
          </p:cNvSpPr>
          <p:nvPr/>
        </p:nvSpPr>
        <p:spPr>
          <a:xfrm>
            <a:off x="33240" y="6588173"/>
            <a:ext cx="4809186" cy="36512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sz="1000" dirty="0" smtClean="0"/>
              <a:t>S. Hellweg-Volk; 11/2021</a:t>
            </a:r>
            <a:endParaRPr lang="de-DE" sz="1000" dirty="0"/>
          </a:p>
        </p:txBody>
      </p:sp>
      <p:sp>
        <p:nvSpPr>
          <p:cNvPr id="17" name="Foliennummernplatzhalter 5"/>
          <p:cNvSpPr txBox="1">
            <a:spLocks/>
          </p:cNvSpPr>
          <p:nvPr/>
        </p:nvSpPr>
        <p:spPr>
          <a:xfrm>
            <a:off x="8769513" y="6575292"/>
            <a:ext cx="44002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2EE4E19-C0F6-49F3-9F45-3F53B2A15D2C}" type="slidenum">
              <a:rPr lang="de-DE" sz="1200" smtClean="0"/>
              <a:pPr/>
              <a:t>6</a:t>
            </a:fld>
            <a:endParaRPr lang="de-DE" sz="1200" dirty="0"/>
          </a:p>
        </p:txBody>
      </p:sp>
      <p:pic>
        <p:nvPicPr>
          <p:cNvPr id="3074" name="Picture 2" descr="C:\Users\User\Desktop\P1000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36" y="1289957"/>
            <a:ext cx="3011807" cy="19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DSCN79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94" y="4071734"/>
            <a:ext cx="2830984" cy="220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DSCN79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522" y="4648289"/>
            <a:ext cx="2334478" cy="175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P100071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846" y="3243044"/>
            <a:ext cx="2166150" cy="14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9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1339850" y="349248"/>
            <a:ext cx="4502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404040"/>
                </a:solidFill>
                <a:latin typeface="Arial"/>
                <a:cs typeface="Arial"/>
              </a:rPr>
              <a:t>Unterrichtszeiten</a:t>
            </a:r>
            <a:endParaRPr lang="de-DE" sz="16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863620"/>
              </p:ext>
            </p:extLst>
          </p:nvPr>
        </p:nvGraphicFramePr>
        <p:xfrm>
          <a:off x="1833099" y="1427973"/>
          <a:ext cx="4889674" cy="41080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36819"/>
                <a:gridCol w="1555874"/>
                <a:gridCol w="1596981"/>
              </a:tblGrid>
              <a:tr h="270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Uhrzeit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Std.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Bus an/ab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  7.30-8.15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effectLst/>
                        </a:rPr>
                        <a:t>(1.) </a:t>
                      </a:r>
                      <a:endParaRPr lang="de-DE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7.15 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  </a:t>
                      </a:r>
                      <a:r>
                        <a:rPr lang="de-DE" sz="1200" dirty="0" smtClean="0">
                          <a:effectLst/>
                        </a:rPr>
                        <a:t>8.15-9.00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</a:rPr>
                        <a:t>2.</a:t>
                      </a:r>
                      <a:endParaRPr lang="de-DE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8.07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4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 </a:t>
                      </a:r>
                      <a:r>
                        <a:rPr lang="de-DE" sz="1200" dirty="0">
                          <a:effectLst/>
                        </a:rPr>
                        <a:t> </a:t>
                      </a:r>
                      <a:r>
                        <a:rPr lang="de-DE" sz="1200" dirty="0" smtClean="0">
                          <a:effectLst/>
                        </a:rPr>
                        <a:t>9:05-9:50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effectLst/>
                        </a:rPr>
                        <a:t>3.</a:t>
                      </a:r>
                      <a:r>
                        <a:rPr lang="de-DE" sz="1400" b="0" dirty="0">
                          <a:effectLst/>
                        </a:rPr>
                        <a:t> </a:t>
                      </a:r>
                      <a:endParaRPr lang="de-DE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endParaRPr lang="de-DE" sz="12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rgbClr val="FF0000"/>
                          </a:solidFill>
                          <a:effectLst/>
                        </a:rPr>
                        <a:t>10 </a:t>
                      </a:r>
                      <a:r>
                        <a:rPr lang="de-DE" sz="1400" b="0" dirty="0" smtClean="0">
                          <a:solidFill>
                            <a:srgbClr val="FF0000"/>
                          </a:solidFill>
                          <a:effectLst/>
                        </a:rPr>
                        <a:t>min Frühstück</a:t>
                      </a:r>
                      <a:endParaRPr lang="de-DE" sz="1400" b="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2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rgbClr val="FF0000"/>
                          </a:solidFill>
                          <a:effectLst/>
                        </a:rPr>
                        <a:t>10:00-10:20</a:t>
                      </a:r>
                      <a:endParaRPr lang="de-DE" sz="12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</a:rPr>
                        <a:t>20 min Pause</a:t>
                      </a:r>
                      <a:r>
                        <a:rPr lang="de-DE" sz="1400" b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400" b="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2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 </a:t>
                      </a:r>
                      <a:r>
                        <a:rPr lang="de-DE" sz="1200" dirty="0" smtClean="0">
                          <a:effectLst/>
                        </a:rPr>
                        <a:t>10:20-11.05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</a:rPr>
                        <a:t>4</a:t>
                      </a:r>
                      <a:r>
                        <a:rPr lang="de-DE" sz="1400" b="0" dirty="0" smtClean="0">
                          <a:effectLst/>
                        </a:rPr>
                        <a:t>.</a:t>
                      </a:r>
                      <a:endParaRPr lang="de-DE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 11.05-11.50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</a:rPr>
                        <a:t>5</a:t>
                      </a:r>
                      <a:r>
                        <a:rPr lang="de-DE" sz="1400" b="0" dirty="0" smtClean="0">
                          <a:effectLst/>
                        </a:rPr>
                        <a:t>.</a:t>
                      </a:r>
                      <a:endParaRPr lang="de-DE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</a:rPr>
                        <a:t> </a:t>
                      </a:r>
                      <a:endParaRPr lang="de-DE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 11:50-12:05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rgbClr val="FF0000"/>
                          </a:solidFill>
                          <a:effectLst/>
                        </a:rPr>
                        <a:t>15 min Pause</a:t>
                      </a:r>
                      <a:endParaRPr lang="de-DE" sz="1400" b="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 12.05-12.50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</a:rPr>
                        <a:t>6</a:t>
                      </a:r>
                      <a:r>
                        <a:rPr lang="de-DE" sz="1400" b="0" dirty="0" smtClean="0">
                          <a:effectLst/>
                        </a:rPr>
                        <a:t>.</a:t>
                      </a:r>
                      <a:endParaRPr lang="de-DE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11.58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rgbClr val="FF0000"/>
                          </a:solidFill>
                          <a:effectLst/>
                        </a:rPr>
                        <a:t>Mittagspause</a:t>
                      </a:r>
                      <a:r>
                        <a:rPr lang="de-DE" sz="1400" b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400" b="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13.45-14.30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</a:rPr>
                        <a:t>7.</a:t>
                      </a:r>
                      <a:endParaRPr lang="de-DE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13.34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14.30-15.15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</a:rPr>
                        <a:t>8.</a:t>
                      </a:r>
                      <a:endParaRPr lang="de-DE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15.20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</a:rPr>
                        <a:t> </a:t>
                      </a:r>
                      <a:endParaRPr lang="de-DE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Fußzeilenplatzhalter 4"/>
          <p:cNvSpPr txBox="1">
            <a:spLocks/>
          </p:cNvSpPr>
          <p:nvPr/>
        </p:nvSpPr>
        <p:spPr>
          <a:xfrm>
            <a:off x="33240" y="6588173"/>
            <a:ext cx="4809186" cy="36512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sz="1000" dirty="0" smtClean="0"/>
              <a:t>S. Hellweg-Volk; 11/2021</a:t>
            </a:r>
            <a:endParaRPr lang="de-DE" sz="1000" dirty="0"/>
          </a:p>
        </p:txBody>
      </p:sp>
      <p:sp>
        <p:nvSpPr>
          <p:cNvPr id="8" name="Foliennummernplatzhalter 5"/>
          <p:cNvSpPr txBox="1">
            <a:spLocks/>
          </p:cNvSpPr>
          <p:nvPr/>
        </p:nvSpPr>
        <p:spPr>
          <a:xfrm>
            <a:off x="8769513" y="6575292"/>
            <a:ext cx="44002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2EE4E19-C0F6-49F3-9F45-3F53B2A15D2C}" type="slidenum">
              <a:rPr lang="de-DE" sz="1200" smtClean="0"/>
              <a:pPr/>
              <a:t>7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741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1339850" y="349248"/>
            <a:ext cx="4502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404040"/>
                </a:solidFill>
                <a:latin typeface="Arial"/>
                <a:cs typeface="Arial"/>
              </a:rPr>
              <a:t>Formulare</a:t>
            </a:r>
            <a:endParaRPr lang="de-DE" sz="16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6" name="Fußzeilenplatzhalter 4"/>
          <p:cNvSpPr txBox="1">
            <a:spLocks/>
          </p:cNvSpPr>
          <p:nvPr/>
        </p:nvSpPr>
        <p:spPr>
          <a:xfrm>
            <a:off x="33240" y="6588173"/>
            <a:ext cx="4809186" cy="36512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sz="1000" dirty="0" smtClean="0"/>
              <a:t>S. Hellweg-Volk 11/2021</a:t>
            </a:r>
            <a:endParaRPr lang="de-DE" sz="1000" dirty="0"/>
          </a:p>
        </p:txBody>
      </p:sp>
      <p:sp>
        <p:nvSpPr>
          <p:cNvPr id="8" name="Foliennummernplatzhalter 5"/>
          <p:cNvSpPr txBox="1">
            <a:spLocks/>
          </p:cNvSpPr>
          <p:nvPr/>
        </p:nvSpPr>
        <p:spPr>
          <a:xfrm>
            <a:off x="8769513" y="6575292"/>
            <a:ext cx="44002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2EE4E19-C0F6-49F3-9F45-3F53B2A15D2C}" type="slidenum">
              <a:rPr lang="de-DE" sz="1200" smtClean="0"/>
              <a:pPr/>
              <a:t>8</a:t>
            </a:fld>
            <a:endParaRPr lang="de-DE" sz="1200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sz="1600" dirty="0" smtClean="0">
              <a:solidFill>
                <a:srgbClr val="FF0000"/>
              </a:solidFill>
            </a:endParaRPr>
          </a:p>
          <a:p>
            <a:endParaRPr lang="de-DE" sz="1600" dirty="0">
              <a:solidFill>
                <a:srgbClr val="FF0000"/>
              </a:solidFill>
            </a:endParaRPr>
          </a:p>
          <a:p>
            <a:endParaRPr lang="de-DE" sz="1600" dirty="0">
              <a:solidFill>
                <a:srgbClr val="FF0000"/>
              </a:solidFill>
            </a:endParaRPr>
          </a:p>
          <a:p>
            <a:endParaRPr lang="de-DE" sz="1600" dirty="0" smtClean="0">
              <a:solidFill>
                <a:srgbClr val="FF0000"/>
              </a:solidFill>
            </a:endParaRPr>
          </a:p>
          <a:p>
            <a:endParaRPr lang="de-DE" sz="1200" dirty="0" smtClean="0">
              <a:solidFill>
                <a:srgbClr val="FF0000"/>
              </a:solidFill>
            </a:endParaRPr>
          </a:p>
          <a:p>
            <a:r>
              <a:rPr lang="de-DE" sz="1200" dirty="0" smtClean="0">
                <a:solidFill>
                  <a:srgbClr val="FF0000"/>
                </a:solidFill>
              </a:rPr>
              <a:t>Unterschrift </a:t>
            </a:r>
            <a:r>
              <a:rPr lang="de-DE" sz="1200" b="1" dirty="0" smtClean="0">
                <a:solidFill>
                  <a:srgbClr val="FF0000"/>
                </a:solidFill>
              </a:rPr>
              <a:t>beider</a:t>
            </a:r>
            <a:r>
              <a:rPr lang="de-DE" sz="1200" dirty="0" smtClean="0">
                <a:solidFill>
                  <a:srgbClr val="FF0000"/>
                </a:solidFill>
              </a:rPr>
              <a:t>  </a:t>
            </a:r>
          </a:p>
          <a:p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smtClean="0">
                <a:solidFill>
                  <a:srgbClr val="FF0000"/>
                </a:solidFill>
              </a:rPr>
              <a:t>      Erziehungsberechtigter</a:t>
            </a:r>
            <a:endParaRPr lang="de-DE" sz="1200" dirty="0">
              <a:solidFill>
                <a:srgbClr val="FF0000"/>
              </a:solidFill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011096"/>
              </p:ext>
            </p:extLst>
          </p:nvPr>
        </p:nvGraphicFramePr>
        <p:xfrm>
          <a:off x="327168" y="1194801"/>
          <a:ext cx="3534540" cy="5001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Acrobat Document" r:id="rId3" imgW="5667214" imgH="8019731" progId="AcroExch.Document.DC">
                  <p:embed/>
                </p:oleObj>
              </mc:Choice>
              <mc:Fallback>
                <p:oleObj name="Acrobat Document" r:id="rId3" imgW="5667214" imgH="801973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168" y="1194801"/>
                        <a:ext cx="3534540" cy="5001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316381"/>
              </p:ext>
            </p:extLst>
          </p:nvPr>
        </p:nvGraphicFramePr>
        <p:xfrm>
          <a:off x="5215761" y="1170905"/>
          <a:ext cx="3828061" cy="5417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Acrobat Document" r:id="rId5" imgW="5667198" imgH="8020037" progId="Acrobat.Document.DC">
                  <p:embed/>
                </p:oleObj>
              </mc:Choice>
              <mc:Fallback>
                <p:oleObj name="Acrobat Document" r:id="rId5" imgW="5667198" imgH="802003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15761" y="1170905"/>
                        <a:ext cx="3828061" cy="5417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60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28751"/>
            <a:ext cx="7772400" cy="840920"/>
          </a:xfrm>
        </p:spPr>
        <p:txBody>
          <a:bodyPr/>
          <a:lstStyle/>
          <a:p>
            <a:r>
              <a:rPr lang="de-DE" sz="2000" b="1" dirty="0" smtClean="0"/>
              <a:t>Einteilung der Kinder in die Klassen</a:t>
            </a:r>
            <a:br>
              <a:rPr lang="de-DE" sz="2000" b="1" dirty="0" smtClean="0"/>
            </a:br>
            <a:r>
              <a:rPr lang="de-DE" sz="2000" b="1" dirty="0" smtClean="0"/>
              <a:t>                </a:t>
            </a:r>
            <a:r>
              <a:rPr lang="de-DE" sz="2000" dirty="0" smtClean="0"/>
              <a:t>S Schulleitung und Kooperations</a:t>
            </a:r>
            <a:r>
              <a:rPr lang="de-DE" sz="2000" dirty="0"/>
              <a:t>l</a:t>
            </a:r>
            <a:r>
              <a:rPr lang="de-DE" sz="2000" dirty="0" smtClean="0"/>
              <a:t>ehrer entscheiden gemeinsam </a:t>
            </a:r>
            <a:br>
              <a:rPr lang="de-DE" sz="2000" dirty="0" smtClean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b="1" dirty="0" smtClean="0"/>
              <a:t/>
            </a:r>
            <a:br>
              <a:rPr lang="de-DE" sz="2000" b="1" dirty="0" smtClean="0"/>
            </a:br>
            <a:endParaRPr lang="de-DE" sz="2000" b="1" dirty="0" smtClean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441121"/>
            <a:ext cx="6400800" cy="2833008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de-DE" sz="2000" b="1" dirty="0" smtClean="0">
                <a:solidFill>
                  <a:schemeClr val="tx1"/>
                </a:solidFill>
              </a:rPr>
              <a:t>Entscheidungskriterien</a:t>
            </a:r>
            <a:r>
              <a:rPr lang="de-DE" sz="2000" dirty="0" smtClean="0">
                <a:solidFill>
                  <a:schemeClr val="tx1"/>
                </a:solidFill>
              </a:rPr>
              <a:t> sind</a:t>
            </a:r>
          </a:p>
          <a:p>
            <a:r>
              <a:rPr lang="de-DE" sz="2000" dirty="0" smtClean="0">
                <a:solidFill>
                  <a:schemeClr val="tx1"/>
                </a:solidFill>
              </a:rPr>
              <a:t>1. Wunschpartner auf der Anmeldung (mindestens ein Wunsch wird berücksichtigt) </a:t>
            </a:r>
          </a:p>
          <a:p>
            <a:r>
              <a:rPr lang="de-DE" sz="2000" dirty="0" smtClean="0">
                <a:solidFill>
                  <a:schemeClr val="tx1"/>
                </a:solidFill>
              </a:rPr>
              <a:t>2. Jungen und Mädchen gemischt</a:t>
            </a:r>
          </a:p>
          <a:p>
            <a:r>
              <a:rPr lang="de-DE" sz="2000" dirty="0" smtClean="0">
                <a:solidFill>
                  <a:schemeClr val="tx1"/>
                </a:solidFill>
              </a:rPr>
              <a:t>3. Neu zugezogene Kinder sollen möglichst einer wohnortnahen Gruppe zugeordnet werden</a:t>
            </a:r>
          </a:p>
          <a:p>
            <a:r>
              <a:rPr lang="de-DE" sz="2000" dirty="0" smtClean="0">
                <a:solidFill>
                  <a:schemeClr val="tx1"/>
                </a:solidFill>
              </a:rPr>
              <a:t>4. Klassenstärke soll nicht zu unterschiedlich werden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93913" y="6356350"/>
            <a:ext cx="1730829" cy="365125"/>
          </a:xfrm>
        </p:spPr>
        <p:txBody>
          <a:bodyPr/>
          <a:lstStyle/>
          <a:p>
            <a:r>
              <a:rPr lang="de-DE" sz="1000" dirty="0" smtClean="0"/>
              <a:t>S. Hellweg-Volk; 11/2021</a:t>
            </a:r>
            <a:endParaRPr lang="de-DE" sz="1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4E19-C0F6-49F3-9F45-3F53B2A15D2C}" type="slidenum">
              <a:rPr lang="de-DE" smtClean="0"/>
              <a:t>9</a:t>
            </a:fld>
            <a:endParaRPr lang="de-DE"/>
          </a:p>
        </p:txBody>
      </p:sp>
      <p:pic>
        <p:nvPicPr>
          <p:cNvPr id="9" name="Picture 2" descr="C:\Users\User\AppData\Local\Microsoft\Windows\INetCache\IE\A3AM6AMV\think-622689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1" y="1657349"/>
            <a:ext cx="537542" cy="37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06382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Benutzerdefiniert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 anchor="t">
        <a:spAutoFit/>
      </a:bodyPr>
      <a:lstStyle>
        <a:defPPr>
          <a:lnSpc>
            <a:spcPts val="1400"/>
          </a:lnSpc>
          <a:spcBef>
            <a:spcPts val="0"/>
          </a:spcBef>
          <a:spcAft>
            <a:spcPts val="0"/>
          </a:spcAft>
          <a:defRPr sz="1100" b="1" dirty="0" err="1" smtClean="0">
            <a:solidFill>
              <a:schemeClr val="tx1">
                <a:lumMod val="75000"/>
                <a:lumOff val="25000"/>
              </a:schemeClr>
            </a:solidFill>
            <a:latin typeface="Calibri"/>
            <a:cs typeface="Calibri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Application>Microsoft Office PowerPoint</Application>
  <PresentationFormat>Bildschirmpräsentation (4:3)</PresentationFormat>
  <Paragraphs>180</Paragraphs>
  <Slides>12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Larissa-Design</vt:lpstr>
      <vt:lpstr>Acrobat 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Einteilung der Kinder in die Klassen                 S Schulleitung und Kooperationslehrer entscheiden gemeinsam     </vt:lpstr>
      <vt:lpstr>PowerPoint-Präsentation</vt:lpstr>
      <vt:lpstr>PowerPoint-Präsentation</vt:lpstr>
      <vt:lpstr>Und das ALLERWICHTIGSTE zum Schluss:   Freuen Sie sich zusammen mit Ihrem Kind auf die bevorstehende  Schulzeit.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Lena Widmann</dc:creator>
  <cp:lastModifiedBy>User</cp:lastModifiedBy>
  <cp:revision>428</cp:revision>
  <cp:lastPrinted>2019-11-18T07:58:43Z</cp:lastPrinted>
  <dcterms:created xsi:type="dcterms:W3CDTF">2013-03-25T13:07:11Z</dcterms:created>
  <dcterms:modified xsi:type="dcterms:W3CDTF">2021-11-15T06:48:39Z</dcterms:modified>
</cp:coreProperties>
</file>